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15119350" cy="1069181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5" userDrawn="1">
          <p15:clr>
            <a:srgbClr val="A4A3A4"/>
          </p15:clr>
        </p15:guide>
        <p15:guide id="2" pos="4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96"/>
    <p:restoredTop sz="96327"/>
  </p:normalViewPr>
  <p:slideViewPr>
    <p:cSldViewPr snapToGrid="0" showGuides="1">
      <p:cViewPr varScale="1">
        <p:scale>
          <a:sx n="70" d="100"/>
          <a:sy n="70" d="100"/>
        </p:scale>
        <p:origin x="1728" y="60"/>
      </p:cViewPr>
      <p:guideLst>
        <p:guide orient="horz" pos="3345"/>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GB"/>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85391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30021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42076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01844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GB"/>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701A29-D3F8-E041-970A-5989E69128E0}"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65129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2701A29-D3F8-E041-970A-5989E69128E0}"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15304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2701A29-D3F8-E041-970A-5989E69128E0}" type="datetimeFigureOut">
              <a:rPr lang="en-US" smtClean="0"/>
              <a:t>6/20/2024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85854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2701A29-D3F8-E041-970A-5989E69128E0}" type="datetimeFigureOut">
              <a:rPr lang="en-US" smtClean="0"/>
              <a:t>6/20/2024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64253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01A29-D3F8-E041-970A-5989E69128E0}" type="datetimeFigureOut">
              <a:rPr lang="en-US" smtClean="0"/>
              <a:t>6/20/2024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25587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87422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GB"/>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922172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E2701A29-D3F8-E041-970A-5989E69128E0}" type="datetimeFigureOut">
              <a:rPr lang="en-US" smtClean="0"/>
              <a:t>6/20/2024</a:t>
            </a:fld>
            <a:endParaRPr 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BA630AFC-AC19-1346-832F-CC2FF9CB1B69}" type="slidenum">
              <a:rPr lang="en-US" smtClean="0"/>
              <a:t>‹#›</a:t>
            </a:fld>
            <a:endParaRPr lang="en-US"/>
          </a:p>
        </p:txBody>
      </p:sp>
    </p:spTree>
    <p:extLst>
      <p:ext uri="{BB962C8B-B14F-4D97-AF65-F5344CB8AC3E}">
        <p14:creationId xmlns:p14="http://schemas.microsoft.com/office/powerpoint/2010/main" val="1028000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4B1E7273-DB54-78AB-B7F4-503D942EA53B}"/>
              </a:ext>
            </a:extLst>
          </p:cNvPr>
          <p:cNvPicPr>
            <a:picLocks noChangeAspect="1"/>
          </p:cNvPicPr>
          <p:nvPr/>
        </p:nvPicPr>
        <p:blipFill>
          <a:blip r:embed="rId2">
            <a:alphaModFix/>
          </a:blip>
          <a:stretch>
            <a:fillRect/>
          </a:stretch>
        </p:blipFill>
        <p:spPr>
          <a:xfrm>
            <a:off x="7751591" y="417122"/>
            <a:ext cx="7176652" cy="8748922"/>
          </a:xfrm>
          <a:prstGeom prst="rect">
            <a:avLst/>
          </a:prstGeom>
        </p:spPr>
      </p:pic>
      <p:sp>
        <p:nvSpPr>
          <p:cNvPr id="17" name="Text Box 23">
            <a:extLst>
              <a:ext uri="{FF2B5EF4-FFF2-40B4-BE49-F238E27FC236}">
                <a16:creationId xmlns:a16="http://schemas.microsoft.com/office/drawing/2014/main" id="{1E14AAD1-56FE-6AFF-ED06-45802F91C36B}"/>
              </a:ext>
            </a:extLst>
          </p:cNvPr>
          <p:cNvSpPr txBox="1">
            <a:spLocks noChangeArrowheads="1"/>
          </p:cNvSpPr>
          <p:nvPr/>
        </p:nvSpPr>
        <p:spPr bwMode="auto">
          <a:xfrm>
            <a:off x="8230915" y="7098392"/>
            <a:ext cx="6120130" cy="21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r>
              <a:rPr lang="en-GB" sz="1400" b="1" dirty="0">
                <a:solidFill>
                  <a:srgbClr val="0070C0"/>
                </a:solidFill>
                <a:latin typeface="Helvetica" panose="020B0604020202020204" pitchFamily="34" charset="0"/>
                <a:cs typeface="Helvetica" panose="020B0604020202020204" pitchFamily="34" charset="0"/>
              </a:rPr>
              <a:t>A Superior Two Double Bedroom Ground Floor Apartment Located Within A Highly Desirable Retirement Development</a:t>
            </a:r>
          </a:p>
          <a:p>
            <a:pPr algn="ctr"/>
            <a:endParaRPr lang="en-GB" sz="1400" dirty="0"/>
          </a:p>
          <a:p>
            <a:pPr algn="ctr"/>
            <a:r>
              <a:rPr lang="en-GB" sz="1200" dirty="0">
                <a:latin typeface="Helvetica" panose="020B0604020202020204" pitchFamily="34" charset="0"/>
                <a:cs typeface="Helvetica" panose="020B0604020202020204" pitchFamily="34" charset="0"/>
              </a:rPr>
              <a:t>Superior Ground Floor Retirement Apartment * </a:t>
            </a:r>
            <a:r>
              <a:rPr lang="en-GB" sz="1200" kern="100" dirty="0">
                <a:effectLst/>
                <a:latin typeface="Helvetica" panose="020B0604020202020204" pitchFamily="34" charset="0"/>
                <a:ea typeface="Aptos" panose="020B0004020202020204" pitchFamily="34" charset="0"/>
                <a:cs typeface="Helvetica" panose="020B0604020202020204" pitchFamily="34" charset="0"/>
              </a:rPr>
              <a:t>Conveniently Situated Close To The Lounge And Laundry Room * </a:t>
            </a:r>
            <a:r>
              <a:rPr lang="en-GB" sz="1200" dirty="0">
                <a:latin typeface="Helvetica" panose="020B0604020202020204" pitchFamily="34" charset="0"/>
                <a:cs typeface="Helvetica" panose="020B0604020202020204" pitchFamily="34" charset="0"/>
              </a:rPr>
              <a:t> Two Double Bedrooms * Spacious Lounge/Dining Room * Fitted Kitchen With Integrated Appliances * Bathroom With Bath And Separate Shower Cubicle * Superb Communal Facilities Including Residents Lounge, Well Equipped Laundry And Guest Suite * Delightful Landscaped Communal Gardens * Secure parking Area With Spaces Subject To Availability * No Onward Chain</a:t>
            </a:r>
          </a:p>
        </p:txBody>
      </p:sp>
      <p:sp>
        <p:nvSpPr>
          <p:cNvPr id="20" name="Text Box 24">
            <a:extLst>
              <a:ext uri="{FF2B5EF4-FFF2-40B4-BE49-F238E27FC236}">
                <a16:creationId xmlns:a16="http://schemas.microsoft.com/office/drawing/2014/main" id="{091C62D5-6A48-5D3C-30F0-C9E302EBA621}"/>
              </a:ext>
            </a:extLst>
          </p:cNvPr>
          <p:cNvSpPr txBox="1">
            <a:spLocks noChangeArrowheads="1"/>
          </p:cNvSpPr>
          <p:nvPr/>
        </p:nvSpPr>
        <p:spPr bwMode="auto">
          <a:xfrm>
            <a:off x="12570920" y="1751903"/>
            <a:ext cx="1925181" cy="83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GUIDE PRICE</a:t>
            </a:r>
            <a:r>
              <a:rPr lang="en-GB" sz="1200" dirty="0">
                <a:solidFill>
                  <a:srgbClr val="0048FF"/>
                </a:solidFill>
                <a:effectLst/>
                <a:latin typeface="HelveticaNeueLT-Roman"/>
                <a:ea typeface="Times New Roman" panose="02020603050405020304" pitchFamily="18" charset="0"/>
                <a:cs typeface="HelveticaNeueLT-Roman"/>
              </a:rPr>
              <a:t> </a:t>
            </a:r>
            <a:r>
              <a:rPr lang="en-GB" sz="1900" dirty="0">
                <a:solidFill>
                  <a:srgbClr val="000000"/>
                </a:solidFill>
                <a:effectLst/>
                <a:latin typeface="HelveticaNeueLT-Roman"/>
                <a:ea typeface="Times New Roman" panose="02020603050405020304" pitchFamily="18" charset="0"/>
                <a:cs typeface="HelveticaNeueLT-Roman"/>
              </a:rPr>
              <a:t>£170</a:t>
            </a:r>
            <a:r>
              <a:rPr lang="en-GB" sz="1900" dirty="0">
                <a:solidFill>
                  <a:srgbClr val="000000"/>
                </a:solidFill>
                <a:latin typeface="HelveticaNeueLT-Roman"/>
                <a:ea typeface="Times New Roman" panose="02020603050405020304" pitchFamily="18" charset="0"/>
                <a:cs typeface="HelveticaNeueLT-Roman"/>
              </a:rPr>
              <a:t>,000</a:t>
            </a:r>
            <a:endParaRPr lang="en-GB" sz="1200" dirty="0">
              <a:effectLst/>
              <a:latin typeface="Times New Roman" panose="02020603050405020304" pitchFamily="18" charset="0"/>
              <a:ea typeface="Times New Roman" panose="02020603050405020304" pitchFamily="18" charset="0"/>
            </a:endParaRPr>
          </a:p>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TENURE </a:t>
            </a:r>
            <a:r>
              <a:rPr lang="en-GB" sz="1200" dirty="0">
                <a:solidFill>
                  <a:srgbClr val="0048FF"/>
                </a:solidFill>
                <a:effectLst/>
                <a:latin typeface="HelveticaNeueLT-Roman"/>
                <a:ea typeface="Times New Roman" panose="02020603050405020304" pitchFamily="18" charset="0"/>
                <a:cs typeface="HelveticaNeueLT-Roman"/>
              </a:rPr>
              <a:t>	</a:t>
            </a:r>
            <a:r>
              <a:rPr lang="en-GB" sz="1200" dirty="0">
                <a:effectLst/>
                <a:latin typeface="HelveticaNeueLT-Roman"/>
                <a:ea typeface="Times New Roman" panose="02020603050405020304" pitchFamily="18" charset="0"/>
                <a:cs typeface="HelveticaNeueLT-Roman"/>
              </a:rPr>
              <a:t>Leasehold</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
        <p:nvSpPr>
          <p:cNvPr id="21" name="Text Box 26">
            <a:extLst>
              <a:ext uri="{FF2B5EF4-FFF2-40B4-BE49-F238E27FC236}">
                <a16:creationId xmlns:a16="http://schemas.microsoft.com/office/drawing/2014/main" id="{6EF9207B-DFE2-5C64-D8E8-504DA677FC37}"/>
              </a:ext>
            </a:extLst>
          </p:cNvPr>
          <p:cNvSpPr txBox="1">
            <a:spLocks noChangeArrowheads="1"/>
          </p:cNvSpPr>
          <p:nvPr/>
        </p:nvSpPr>
        <p:spPr bwMode="auto">
          <a:xfrm>
            <a:off x="8230915" y="1804912"/>
            <a:ext cx="4063365"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GB" dirty="0">
                <a:solidFill>
                  <a:srgbClr val="FFFFFF"/>
                </a:solidFill>
                <a:latin typeface="HelveticaNeueLT-Medium"/>
                <a:ea typeface="Times New Roman" panose="02020603050405020304" pitchFamily="18" charset="0"/>
              </a:rPr>
              <a:t>3 Pegasus Court, Salterton Road</a:t>
            </a:r>
            <a:r>
              <a:rPr lang="en-GB" sz="1800" dirty="0">
                <a:solidFill>
                  <a:srgbClr val="FFFFFF"/>
                </a:solidFill>
                <a:effectLst/>
                <a:latin typeface="HelveticaNeueLT-Medium"/>
                <a:ea typeface="Times New Roman" panose="02020603050405020304" pitchFamily="18" charset="0"/>
              </a:rPr>
              <a:t>, Exmouth, EX8 </a:t>
            </a:r>
            <a:r>
              <a:rPr lang="en-GB" dirty="0">
                <a:solidFill>
                  <a:srgbClr val="FFFFFF"/>
                </a:solidFill>
                <a:latin typeface="HelveticaNeueLT-Medium"/>
                <a:ea typeface="Times New Roman" panose="02020603050405020304" pitchFamily="18" charset="0"/>
              </a:rPr>
              <a:t>2NN</a:t>
            </a:r>
            <a:endParaRPr lang="en-GB" sz="1800" dirty="0">
              <a:effectLst/>
              <a:latin typeface="Times New Roman" panose="02020603050405020304" pitchFamily="18" charset="0"/>
              <a:ea typeface="Times New Roman" panose="02020603050405020304" pitchFamily="18" charset="0"/>
            </a:endParaRPr>
          </a:p>
        </p:txBody>
      </p:sp>
      <p:sp>
        <p:nvSpPr>
          <p:cNvPr id="22" name="Text Box 19">
            <a:extLst>
              <a:ext uri="{FF2B5EF4-FFF2-40B4-BE49-F238E27FC236}">
                <a16:creationId xmlns:a16="http://schemas.microsoft.com/office/drawing/2014/main" id="{B5E09519-8895-6BE0-CC84-333AE5155FA9}"/>
              </a:ext>
            </a:extLst>
          </p:cNvPr>
          <p:cNvSpPr txBox="1">
            <a:spLocks noChangeArrowheads="1"/>
          </p:cNvSpPr>
          <p:nvPr/>
        </p:nvSpPr>
        <p:spPr bwMode="auto">
          <a:xfrm>
            <a:off x="8230915" y="741447"/>
            <a:ext cx="6480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800" dirty="0" err="1">
                <a:solidFill>
                  <a:srgbClr val="333333"/>
                </a:solidFill>
                <a:effectLst/>
                <a:latin typeface="Helvetica" pitchFamily="2" charset="0"/>
                <a:ea typeface="Times New Roman" panose="02020603050405020304" pitchFamily="18" charset="0"/>
                <a:cs typeface="HelveticaNeueLTStd-Bd"/>
              </a:rPr>
              <a:t>www.</a:t>
            </a:r>
            <a:r>
              <a:rPr lang="en-GB" sz="1800" dirty="0" err="1">
                <a:solidFill>
                  <a:srgbClr val="333333"/>
                </a:solidFill>
                <a:effectLst/>
                <a:latin typeface="Helvetica" pitchFamily="2" charset="0"/>
                <a:ea typeface="Times New Roman" panose="02020603050405020304" pitchFamily="18" charset="0"/>
                <a:cs typeface="HelveticaNeueLTStd-Md"/>
              </a:rPr>
              <a:t>pennys.net</a:t>
            </a:r>
            <a:endParaRPr lang="en-GB" sz="12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CFCBF282-AD09-E914-C52C-EB3FBC53349C}"/>
              </a:ext>
            </a:extLst>
          </p:cNvPr>
          <p:cNvCxnSpPr/>
          <p:nvPr/>
        </p:nvCxnSpPr>
        <p:spPr>
          <a:xfrm>
            <a:off x="7751591" y="9682947"/>
            <a:ext cx="7078779" cy="0"/>
          </a:xfrm>
          <a:prstGeom prst="line">
            <a:avLst/>
          </a:prstGeom>
          <a:ln w="28575">
            <a:solidFill>
              <a:srgbClr val="0057A7"/>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6F1A157-92E8-A84F-7708-EA363B8D6491}"/>
              </a:ext>
            </a:extLst>
          </p:cNvPr>
          <p:cNvSpPr>
            <a:spLocks noChangeArrowheads="1"/>
          </p:cNvSpPr>
          <p:nvPr/>
        </p:nvSpPr>
        <p:spPr bwMode="auto">
          <a:xfrm>
            <a:off x="408260" y="359887"/>
            <a:ext cx="6840220" cy="9972040"/>
          </a:xfrm>
          <a:prstGeom prst="rect">
            <a:avLst/>
          </a:prstGeom>
          <a:noFill/>
          <a:ln w="44450">
            <a:solidFill>
              <a:srgbClr val="0057A8"/>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 name="Text Box 22">
            <a:extLst>
              <a:ext uri="{FF2B5EF4-FFF2-40B4-BE49-F238E27FC236}">
                <a16:creationId xmlns:a16="http://schemas.microsoft.com/office/drawing/2014/main" id="{24A89932-7C65-608A-E3EC-D32690BE7309}"/>
              </a:ext>
            </a:extLst>
          </p:cNvPr>
          <p:cNvSpPr txBox="1">
            <a:spLocks noChangeArrowheads="1"/>
          </p:cNvSpPr>
          <p:nvPr/>
        </p:nvSpPr>
        <p:spPr bwMode="auto">
          <a:xfrm>
            <a:off x="592579" y="9682947"/>
            <a:ext cx="6480175" cy="45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r>
              <a:rPr lang="en-GB" sz="600">
                <a:solidFill>
                  <a:srgbClr val="000000"/>
                </a:solidFill>
                <a:effectLst/>
                <a:latin typeface="Helvetica" pitchFamily="2" charset="0"/>
                <a:ea typeface="Times New Roman" panose="02020603050405020304" pitchFamily="18" charset="0"/>
                <a:cs typeface="Times-Italic" pitchFamily="2" charset="0"/>
              </a:rPr>
              <a:t>Pennys Estate Agents Limited for themselves and for the vendor of this property whose agents they are give notice that:- (1) These particulars do not constitute any part of an offer or a contract. (2) All statements contained in these particulars are made without responsibility on the part of Pennys Estate Agents Limited. (3) None of the statements contained in these particulars are to be relied upon as a statement or representation of fact. (4) Any intending purchaser must satisfy himself/herself by inspection or otherwise as to the correctness of each of the statements contained in these particulars. (5) The vendor does not make or give and neither do Pennys Estate Agents Limited nor any person in their employment has any authority to make or give any representation or warranty whatever in relation to this property.</a:t>
            </a:r>
            <a:endParaRPr lang="en-GB" sz="1200">
              <a:effectLst/>
              <a:latin typeface="Times New Roman" panose="02020603050405020304" pitchFamily="18" charset="0"/>
              <a:ea typeface="Times New Roman" panose="02020603050405020304" pitchFamily="18" charset="0"/>
            </a:endParaRPr>
          </a:p>
          <a:p>
            <a:r>
              <a:rPr lang="en-GB" sz="600">
                <a:solidFill>
                  <a:srgbClr val="000000"/>
                </a:solidFill>
                <a:effectLst/>
                <a:latin typeface="Helvetica"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pic>
        <p:nvPicPr>
          <p:cNvPr id="53" name="Picture 52">
            <a:extLst>
              <a:ext uri="{FF2B5EF4-FFF2-40B4-BE49-F238E27FC236}">
                <a16:creationId xmlns:a16="http://schemas.microsoft.com/office/drawing/2014/main" id="{9EC478D6-12EA-3601-26AA-1125E32778FF}"/>
              </a:ext>
            </a:extLst>
          </p:cNvPr>
          <p:cNvPicPr>
            <a:picLocks noChangeAspect="1"/>
          </p:cNvPicPr>
          <p:nvPr/>
        </p:nvPicPr>
        <p:blipFill>
          <a:blip r:embed="rId3">
            <a:extLst>
              <a:ext uri="{28A0092B-C50C-407E-A947-70E740481C1C}">
                <a14:useLocalDpi xmlns:a14="http://schemas.microsoft.com/office/drawing/2010/main" val="0"/>
              </a:ext>
            </a:extLst>
          </a:blip>
          <a:srcRect b="35262"/>
          <a:stretch>
            <a:fillRect/>
          </a:stretch>
        </p:blipFill>
        <p:spPr bwMode="auto">
          <a:xfrm>
            <a:off x="7746699" y="9950366"/>
            <a:ext cx="1910470" cy="437313"/>
          </a:xfrm>
          <a:prstGeom prst="rect">
            <a:avLst/>
          </a:prstGeom>
          <a:noFill/>
        </p:spPr>
      </p:pic>
      <p:sp>
        <p:nvSpPr>
          <p:cNvPr id="54" name="Text Box 20">
            <a:extLst>
              <a:ext uri="{FF2B5EF4-FFF2-40B4-BE49-F238E27FC236}">
                <a16:creationId xmlns:a16="http://schemas.microsoft.com/office/drawing/2014/main" id="{8F2A2BE9-1C5F-7733-10AA-F18CCE2B41B7}"/>
              </a:ext>
            </a:extLst>
          </p:cNvPr>
          <p:cNvSpPr txBox="1">
            <a:spLocks noChangeArrowheads="1"/>
          </p:cNvSpPr>
          <p:nvPr/>
        </p:nvSpPr>
        <p:spPr bwMode="auto">
          <a:xfrm>
            <a:off x="7746699" y="9805151"/>
            <a:ext cx="677518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Bd"/>
              </a:rPr>
              <a:t>PENNYS ESTATE AGENTS</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818285"/>
                </a:solidFill>
                <a:effectLst/>
                <a:latin typeface="Frutiger LT Std 55 Roman"/>
                <a:ea typeface="Times New Roman" panose="02020603050405020304" pitchFamily="18" charset="0"/>
                <a:cs typeface="HelveticaNeueLTStd-Lt"/>
              </a:rPr>
              <a:t>2 Rolle House, Rolle Street, Exmouth, Devon, EX8 2SN</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Lt"/>
              </a:rPr>
              <a:t>Tel:</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a:solidFill>
                  <a:srgbClr val="818285"/>
                </a:solidFill>
                <a:effectLst/>
                <a:latin typeface="Frutiger LT Std 55 Roman"/>
                <a:ea typeface="Times New Roman" panose="02020603050405020304" pitchFamily="18" charset="0"/>
                <a:cs typeface="HelveticaNeueLTStd-Md"/>
              </a:rPr>
              <a:t>01395 264111 </a:t>
            </a:r>
            <a:r>
              <a:rPr lang="en-GB" sz="1100" dirty="0" err="1">
                <a:solidFill>
                  <a:srgbClr val="0057A8"/>
                </a:solidFill>
                <a:effectLst/>
                <a:latin typeface="Frutiger LT Std 55 Roman"/>
                <a:ea typeface="Times New Roman" panose="02020603050405020304" pitchFamily="18" charset="0"/>
                <a:cs typeface="HelveticaNeueLTStd-Lt"/>
              </a:rPr>
              <a:t>EMail</a:t>
            </a:r>
            <a:r>
              <a:rPr lang="en-GB" sz="1100" dirty="0">
                <a:solidFill>
                  <a:srgbClr val="0057A8"/>
                </a:solidFill>
                <a:effectLst/>
                <a:latin typeface="Frutiger LT Std 55 Roman"/>
                <a:ea typeface="Times New Roman" panose="02020603050405020304" pitchFamily="18" charset="0"/>
                <a:cs typeface="HelveticaNeueLTStd-Lt"/>
              </a:rPr>
              <a:t>:</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err="1">
                <a:solidFill>
                  <a:srgbClr val="818285"/>
                </a:solidFill>
                <a:effectLst/>
                <a:latin typeface="Frutiger LT Std 55 Roman"/>
                <a:ea typeface="Times New Roman" panose="02020603050405020304" pitchFamily="18" charset="0"/>
                <a:cs typeface="HelveticaNeueLTStd-Md"/>
              </a:rPr>
              <a:t>help@pennys.net</a:t>
            </a:r>
            <a:endParaRPr lang="en-GB" sz="1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D572870-F8B2-B9BC-1A37-B015BCF31B4B}"/>
              </a:ext>
            </a:extLst>
          </p:cNvPr>
          <p:cNvSpPr txBox="1"/>
          <p:nvPr/>
        </p:nvSpPr>
        <p:spPr>
          <a:xfrm>
            <a:off x="14581541" y="4320142"/>
            <a:ext cx="3155749" cy="1607304"/>
          </a:xfrm>
          <a:prstGeom prst="rect">
            <a:avLst/>
          </a:prstGeom>
          <a:noFill/>
          <a:ln>
            <a:noFill/>
          </a:ln>
        </p:spPr>
        <p:txBody>
          <a:bodyPr wrap="square" rtlCol="0">
            <a:spAutoFit/>
          </a:bodyPr>
          <a:lstStyle/>
          <a:p>
            <a:endParaRPr lang="en-GB" dirty="0"/>
          </a:p>
        </p:txBody>
      </p:sp>
      <p:pic>
        <p:nvPicPr>
          <p:cNvPr id="1026" name="Picture 2">
            <a:extLst>
              <a:ext uri="{FF2B5EF4-FFF2-40B4-BE49-F238E27FC236}">
                <a16:creationId xmlns:a16="http://schemas.microsoft.com/office/drawing/2014/main" id="{4D13459A-FF7A-FCCB-C42F-1199D9924E1A}"/>
              </a:ext>
            </a:extLst>
          </p:cNvPr>
          <p:cNvPicPr>
            <a:picLocks noChangeAspect="1" noChangeArrowheads="1"/>
          </p:cNvPicPr>
          <p:nvPr/>
        </p:nvPicPr>
        <p:blipFill>
          <a:blip r:embed="rId4"/>
          <a:srcRect/>
          <a:stretch/>
        </p:blipFill>
        <p:spPr bwMode="auto">
          <a:xfrm>
            <a:off x="8134066" y="2605188"/>
            <a:ext cx="6362035" cy="4459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1A75E3-4934-DB28-CD3A-701109B16DBE}"/>
              </a:ext>
            </a:extLst>
          </p:cNvPr>
          <p:cNvPicPr>
            <a:picLocks noChangeAspect="1" noChangeArrowheads="1"/>
          </p:cNvPicPr>
          <p:nvPr/>
        </p:nvPicPr>
        <p:blipFill>
          <a:blip r:embed="rId5"/>
          <a:srcRect/>
          <a:stretch/>
        </p:blipFill>
        <p:spPr bwMode="auto">
          <a:xfrm>
            <a:off x="653912" y="608851"/>
            <a:ext cx="3111435" cy="23335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DA2AA65-6B32-34E4-EA1C-213C1171C05A}"/>
              </a:ext>
            </a:extLst>
          </p:cNvPr>
          <p:cNvPicPr>
            <a:picLocks noChangeAspect="1" noChangeArrowheads="1"/>
          </p:cNvPicPr>
          <p:nvPr/>
        </p:nvPicPr>
        <p:blipFill>
          <a:blip r:embed="rId6"/>
          <a:srcRect/>
          <a:stretch/>
        </p:blipFill>
        <p:spPr bwMode="auto">
          <a:xfrm>
            <a:off x="3877812" y="582517"/>
            <a:ext cx="3171953" cy="2378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80F6E74-FCDC-F11D-640A-3505AB6D3EFA}"/>
              </a:ext>
            </a:extLst>
          </p:cNvPr>
          <p:cNvPicPr>
            <a:picLocks noChangeAspect="1" noChangeArrowheads="1"/>
          </p:cNvPicPr>
          <p:nvPr/>
        </p:nvPicPr>
        <p:blipFill>
          <a:blip r:embed="rId7"/>
          <a:srcRect/>
          <a:stretch/>
        </p:blipFill>
        <p:spPr bwMode="auto">
          <a:xfrm>
            <a:off x="653911" y="3111983"/>
            <a:ext cx="3111435" cy="21833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86DFEDF-53F9-B000-D942-4F7DEB58EB5A}"/>
              </a:ext>
            </a:extLst>
          </p:cNvPr>
          <p:cNvPicPr>
            <a:picLocks noChangeAspect="1" noChangeArrowheads="1"/>
          </p:cNvPicPr>
          <p:nvPr/>
        </p:nvPicPr>
        <p:blipFill>
          <a:blip r:embed="rId8"/>
          <a:srcRect/>
          <a:stretch/>
        </p:blipFill>
        <p:spPr bwMode="auto">
          <a:xfrm>
            <a:off x="3925259" y="3113639"/>
            <a:ext cx="3111435" cy="21817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7401396-9EB2-BE7E-816D-45BF1A9FF521}"/>
              </a:ext>
            </a:extLst>
          </p:cNvPr>
          <p:cNvPicPr>
            <a:picLocks noChangeAspect="1" noChangeArrowheads="1"/>
          </p:cNvPicPr>
          <p:nvPr/>
        </p:nvPicPr>
        <p:blipFill>
          <a:blip r:embed="rId9"/>
          <a:srcRect/>
          <a:stretch/>
        </p:blipFill>
        <p:spPr bwMode="auto">
          <a:xfrm>
            <a:off x="653911" y="5412065"/>
            <a:ext cx="3111435" cy="22161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F8C7C4B-79F3-C413-D553-F3DB7F025E50}"/>
              </a:ext>
            </a:extLst>
          </p:cNvPr>
          <p:cNvPicPr>
            <a:picLocks noChangeAspect="1" noChangeArrowheads="1"/>
          </p:cNvPicPr>
          <p:nvPr/>
        </p:nvPicPr>
        <p:blipFill>
          <a:blip r:embed="rId10"/>
          <a:srcRect/>
          <a:stretch/>
        </p:blipFill>
        <p:spPr bwMode="auto">
          <a:xfrm>
            <a:off x="3925259" y="5412065"/>
            <a:ext cx="3111435" cy="22161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hart of energy efficiency&#10;&#10;Description automatically generated">
            <a:extLst>
              <a:ext uri="{FF2B5EF4-FFF2-40B4-BE49-F238E27FC236}">
                <a16:creationId xmlns:a16="http://schemas.microsoft.com/office/drawing/2014/main" id="{B0FD3B02-2079-B46D-2BAB-347D7D5E0F36}"/>
              </a:ext>
            </a:extLst>
          </p:cNvPr>
          <p:cNvPicPr>
            <a:picLocks noChangeAspect="1"/>
          </p:cNvPicPr>
          <p:nvPr/>
        </p:nvPicPr>
        <p:blipFill>
          <a:blip r:embed="rId11"/>
          <a:stretch>
            <a:fillRect/>
          </a:stretch>
        </p:blipFill>
        <p:spPr>
          <a:xfrm>
            <a:off x="2814515" y="7730332"/>
            <a:ext cx="1901661" cy="1844611"/>
          </a:xfrm>
          <a:prstGeom prst="rect">
            <a:avLst/>
          </a:prstGeom>
        </p:spPr>
      </p:pic>
    </p:spTree>
    <p:extLst>
      <p:ext uri="{BB962C8B-B14F-4D97-AF65-F5344CB8AC3E}">
        <p14:creationId xmlns:p14="http://schemas.microsoft.com/office/powerpoint/2010/main" val="342575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6223F6-458B-E99C-D36C-F83874E3BA7C}"/>
              </a:ext>
            </a:extLst>
          </p:cNvPr>
          <p:cNvSpPr>
            <a:spLocks noChangeArrowheads="1"/>
          </p:cNvSpPr>
          <p:nvPr/>
        </p:nvSpPr>
        <p:spPr bwMode="auto">
          <a:xfrm>
            <a:off x="359093"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 name="Rectangle 4">
            <a:extLst>
              <a:ext uri="{FF2B5EF4-FFF2-40B4-BE49-F238E27FC236}">
                <a16:creationId xmlns:a16="http://schemas.microsoft.com/office/drawing/2014/main" id="{BE30A96B-7BF2-8E4F-34A1-0C71741340FA}"/>
              </a:ext>
            </a:extLst>
          </p:cNvPr>
          <p:cNvSpPr>
            <a:spLocks noChangeArrowheads="1"/>
          </p:cNvSpPr>
          <p:nvPr/>
        </p:nvSpPr>
        <p:spPr bwMode="auto">
          <a:xfrm>
            <a:off x="7920038"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 name="TextBox 11">
            <a:extLst>
              <a:ext uri="{FF2B5EF4-FFF2-40B4-BE49-F238E27FC236}">
                <a16:creationId xmlns:a16="http://schemas.microsoft.com/office/drawing/2014/main" id="{CCBE93BF-9BF8-8E64-90F4-53084BDB732A}"/>
              </a:ext>
            </a:extLst>
          </p:cNvPr>
          <p:cNvSpPr txBox="1"/>
          <p:nvPr/>
        </p:nvSpPr>
        <p:spPr>
          <a:xfrm>
            <a:off x="539115" y="522605"/>
            <a:ext cx="6429244" cy="18412733"/>
          </a:xfrm>
          <a:prstGeom prst="rect">
            <a:avLst/>
          </a:prstGeom>
          <a:noFill/>
        </p:spPr>
        <p:txBody>
          <a:bodyPr wrap="square" rtlCol="0">
            <a:spAutoFit/>
          </a:bodyPr>
          <a:lstStyle/>
          <a:p>
            <a:pPr algn="ctr"/>
            <a:r>
              <a:rPr lang="en-GB" sz="1400" b="1" dirty="0">
                <a:solidFill>
                  <a:srgbClr val="333333"/>
                </a:solidFill>
                <a:ea typeface="Times New Roman" panose="02020603050405020304" pitchFamily="18" charset="0"/>
                <a:cs typeface="Helvetica" panose="020B0604020202020204" pitchFamily="34" charset="0"/>
              </a:rPr>
              <a:t>3 Pegasus Court, Salterton Road, Exmouth, EX8 2NN</a:t>
            </a:r>
            <a:endParaRPr lang="en-GB" sz="1200" dirty="0">
              <a:solidFill>
                <a:srgbClr val="333333"/>
              </a:solidFill>
              <a:effectLst/>
              <a:ea typeface="Times New Roman" panose="02020603050405020304" pitchFamily="18" charset="0"/>
              <a:cs typeface="Helvetica" panose="020B0604020202020204" pitchFamily="34" charset="0"/>
            </a:endParaRPr>
          </a:p>
          <a:p>
            <a:br>
              <a:rPr lang="en-GB" sz="1250" dirty="0">
                <a:latin typeface="Helvetica" panose="020B0604020202020204" pitchFamily="34" charset="0"/>
                <a:cs typeface="Helvetica" panose="020B0604020202020204" pitchFamily="34" charset="0"/>
              </a:rPr>
            </a:br>
            <a:r>
              <a:rPr lang="en-GB" sz="1400" b="1" dirty="0">
                <a:latin typeface="Helvetica" panose="020B0604020202020204" pitchFamily="34" charset="0"/>
                <a:cs typeface="Helvetica" panose="020B0604020202020204" pitchFamily="34" charset="0"/>
              </a:rPr>
              <a:t>THE ACCOMMODATION COMPRISES: </a:t>
            </a:r>
            <a:r>
              <a:rPr lang="en-GB" sz="1400" dirty="0">
                <a:latin typeface="Helvetica" panose="020B0604020202020204" pitchFamily="34" charset="0"/>
                <a:cs typeface="Helvetica" panose="020B0604020202020204" pitchFamily="34" charset="0"/>
              </a:rPr>
              <a:t>Communal entrance door with remote entry system leading to:</a:t>
            </a:r>
          </a:p>
          <a:p>
            <a:endParaRPr lang="en-GB" sz="1400" dirty="0">
              <a:latin typeface="Helvetica" panose="020B0604020202020204" pitchFamily="34" charset="0"/>
              <a:cs typeface="Helvetica" panose="020B0604020202020204" pitchFamily="34" charset="0"/>
            </a:endParaRPr>
          </a:p>
          <a:p>
            <a:r>
              <a:rPr lang="en-GB" sz="1400" b="1" dirty="0">
                <a:latin typeface="Helvetica" panose="020B0604020202020204" pitchFamily="34" charset="0"/>
                <a:cs typeface="Helvetica" panose="020B0604020202020204" pitchFamily="34" charset="0"/>
              </a:rPr>
              <a:t>COMMUNAL HALLWAY: </a:t>
            </a:r>
            <a:r>
              <a:rPr lang="en-GB" sz="1400" dirty="0">
                <a:latin typeface="Helvetica" panose="020B0604020202020204" pitchFamily="34" charset="0"/>
                <a:cs typeface="Helvetica" panose="020B0604020202020204" pitchFamily="34" charset="0"/>
              </a:rPr>
              <a:t>Private entrance door leading to:</a:t>
            </a:r>
          </a:p>
          <a:p>
            <a:endParaRPr lang="en-GB" sz="1400" dirty="0">
              <a:latin typeface="Helvetica" panose="020B0604020202020204" pitchFamily="34" charset="0"/>
              <a:cs typeface="Helvetica" panose="020B0604020202020204" pitchFamily="34" charset="0"/>
            </a:endParaRPr>
          </a:p>
          <a:p>
            <a:r>
              <a:rPr lang="en-GB" sz="1400" b="1" dirty="0">
                <a:latin typeface="Helvetica" panose="020B0604020202020204" pitchFamily="34" charset="0"/>
                <a:cs typeface="Helvetica" panose="020B0604020202020204" pitchFamily="34" charset="0"/>
              </a:rPr>
              <a:t>RECEPTION HALL: </a:t>
            </a:r>
            <a:r>
              <a:rPr lang="en-GB" sz="1400" dirty="0">
                <a:latin typeface="Helvetica" panose="020B0604020202020204" pitchFamily="34" charset="0"/>
                <a:cs typeface="Helvetica" panose="020B0604020202020204" pitchFamily="34" charset="0"/>
              </a:rPr>
              <a:t>With remote entry system and alarm pull cord; electric panel heater; built in storage cupboard; further built in cloaks cupboard; built in airing cupboard housing water heating system; doors leading to:</a:t>
            </a:r>
          </a:p>
          <a:p>
            <a:endParaRPr lang="en-GB" sz="1400" dirty="0">
              <a:latin typeface="Helvetica" panose="020B0604020202020204" pitchFamily="34" charset="0"/>
              <a:cs typeface="Helvetica" panose="020B0604020202020204" pitchFamily="34" charset="0"/>
            </a:endParaRPr>
          </a:p>
          <a:p>
            <a:r>
              <a:rPr lang="en-GB" sz="1400" b="1" dirty="0">
                <a:latin typeface="Helvetica" panose="020B0604020202020204" pitchFamily="34" charset="0"/>
                <a:cs typeface="Helvetica" panose="020B0604020202020204" pitchFamily="34" charset="0"/>
              </a:rPr>
              <a:t>LOUNGE/DINING ROOM:</a:t>
            </a:r>
            <a:r>
              <a:rPr lang="en-GB" sz="1400" dirty="0">
                <a:latin typeface="Helvetica" panose="020B0604020202020204" pitchFamily="34" charset="0"/>
                <a:cs typeface="Helvetica" panose="020B0604020202020204" pitchFamily="34" charset="0"/>
              </a:rPr>
              <a:t> 26' maximum plus bay recess x 11' 2" (7.92m x 3.4m) narrowing to 7'1" (2.16m) in the dining area. Double glazed bay window to the front aspect; electric coal affect fire set in attractive surround; two wall light points; television aerial point; telephone point; two electric panel heaters; small pane glazed door leading to:</a:t>
            </a:r>
          </a:p>
          <a:p>
            <a:endParaRPr lang="en-GB" sz="1400" dirty="0">
              <a:latin typeface="Helvetica" panose="020B0604020202020204" pitchFamily="34" charset="0"/>
              <a:cs typeface="Helvetica" panose="020B0604020202020204" pitchFamily="34" charset="0"/>
            </a:endParaRPr>
          </a:p>
          <a:p>
            <a:r>
              <a:rPr lang="en-GB" sz="1400" b="1" dirty="0">
                <a:latin typeface="Helvetica" panose="020B0604020202020204" pitchFamily="34" charset="0"/>
                <a:cs typeface="Helvetica" panose="020B0604020202020204" pitchFamily="34" charset="0"/>
              </a:rPr>
              <a:t>KITCHEN:</a:t>
            </a:r>
            <a:r>
              <a:rPr lang="en-GB" sz="1400" dirty="0">
                <a:latin typeface="Helvetica" panose="020B0604020202020204" pitchFamily="34" charset="0"/>
                <a:cs typeface="Helvetica" panose="020B0604020202020204" pitchFamily="34" charset="0"/>
              </a:rPr>
              <a:t> 7' 9" x 6' 5" (2.36m x 1.96m) Double glazed window to front aspect; fitted with a modern range of white fronted units comprising single drainer sink unit in roll edge work top surface with tiled splash back; range of base cupboard and drawer units with eye level units over; integrated electric oven; four ring ceramic hob with cooker hood over; further integrated microwave oven and fridge/freezer.</a:t>
            </a:r>
          </a:p>
          <a:p>
            <a:endParaRPr lang="en-GB" sz="1400" dirty="0">
              <a:latin typeface="Helvetica" panose="020B0604020202020204" pitchFamily="34" charset="0"/>
              <a:cs typeface="Helvetica" panose="020B0604020202020204" pitchFamily="34" charset="0"/>
            </a:endParaRPr>
          </a:p>
          <a:p>
            <a:r>
              <a:rPr lang="en-GB" sz="1400" b="1" dirty="0">
                <a:latin typeface="Helvetica" panose="020B0604020202020204" pitchFamily="34" charset="0"/>
                <a:cs typeface="Helvetica" panose="020B0604020202020204" pitchFamily="34" charset="0"/>
              </a:rPr>
              <a:t>BEDROOM ONE:</a:t>
            </a:r>
            <a:r>
              <a:rPr lang="en-GB" sz="1400" dirty="0">
                <a:latin typeface="Helvetica" panose="020B0604020202020204" pitchFamily="34" charset="0"/>
                <a:cs typeface="Helvetica" panose="020B0604020202020204" pitchFamily="34" charset="0"/>
              </a:rPr>
              <a:t> 16' 3" x 9' 10" (4.95m x 3m) Double glazed window to front aspect; electric panel heater; telephone point; built in wardrobe/storage cupboard.</a:t>
            </a:r>
          </a:p>
          <a:p>
            <a:endParaRPr lang="en-GB" sz="1400" dirty="0">
              <a:latin typeface="Helvetica" panose="020B0604020202020204" pitchFamily="34" charset="0"/>
              <a:cs typeface="Helvetica" panose="020B0604020202020204" pitchFamily="34" charset="0"/>
            </a:endParaRPr>
          </a:p>
          <a:p>
            <a:r>
              <a:rPr lang="en-GB" sz="1400" b="1" dirty="0">
                <a:latin typeface="Helvetica" panose="020B0604020202020204" pitchFamily="34" charset="0"/>
                <a:cs typeface="Helvetica" panose="020B0604020202020204" pitchFamily="34" charset="0"/>
              </a:rPr>
              <a:t>BEDROOM TWO:</a:t>
            </a:r>
            <a:r>
              <a:rPr lang="en-GB" sz="1400" dirty="0">
                <a:latin typeface="Helvetica" panose="020B0604020202020204" pitchFamily="34" charset="0"/>
                <a:cs typeface="Helvetica" panose="020B0604020202020204" pitchFamily="34" charset="0"/>
              </a:rPr>
              <a:t> 15' 3" x 9' 2" (4.65m x 2.79m) Double glazed window to front aspect; electric panel heater; telephone point.</a:t>
            </a:r>
          </a:p>
          <a:p>
            <a:endParaRPr lang="en-GB" sz="1400" dirty="0">
              <a:latin typeface="Helvetica" panose="020B0604020202020204" pitchFamily="34" charset="0"/>
              <a:cs typeface="Helvetica" panose="020B0604020202020204" pitchFamily="34" charset="0"/>
            </a:endParaRPr>
          </a:p>
          <a:p>
            <a:r>
              <a:rPr lang="en-GB" sz="1400" b="1" dirty="0">
                <a:latin typeface="Helvetica" panose="020B0604020202020204" pitchFamily="34" charset="0"/>
                <a:cs typeface="Helvetica" panose="020B0604020202020204" pitchFamily="34" charset="0"/>
              </a:rPr>
              <a:t>BATHROOM/SHOWER ROOM/WC:</a:t>
            </a:r>
            <a:r>
              <a:rPr lang="en-GB" sz="1400" dirty="0">
                <a:latin typeface="Helvetica" panose="020B0604020202020204" pitchFamily="34" charset="0"/>
                <a:cs typeface="Helvetica" panose="020B0604020202020204" pitchFamily="34" charset="0"/>
              </a:rPr>
              <a:t> A well-appointed room fitted with a modern white suite comprising panelled bath with antique style shower mixer tap; wash hand basin with storage cupboards below; wall mounted mirror and lighting plinth over; shaver point; close coupled WC with concealed cistern; separate glazed cubicle with built in shower; extractor fan; attractive ceramic wall tiling; alarm pull cord; electric heated towel rail; further wall mounted electric wall heater.</a:t>
            </a:r>
          </a:p>
          <a:p>
            <a:endParaRPr lang="en-GB" sz="1400" dirty="0">
              <a:latin typeface="Helvetica" panose="020B0604020202020204" pitchFamily="34" charset="0"/>
              <a:cs typeface="Helvetica" panose="020B0604020202020204" pitchFamily="34" charset="0"/>
            </a:endParaRPr>
          </a:p>
          <a:p>
            <a:r>
              <a:rPr lang="en-GB" sz="1400" b="1" dirty="0">
                <a:latin typeface="Helvetica" panose="020B0604020202020204" pitchFamily="34" charset="0"/>
                <a:cs typeface="Helvetica" panose="020B0604020202020204" pitchFamily="34" charset="0"/>
              </a:rPr>
              <a:t>COMMUNAL AREAS: </a:t>
            </a:r>
            <a:r>
              <a:rPr lang="en-GB" sz="1400" dirty="0">
                <a:latin typeface="Helvetica" panose="020B0604020202020204" pitchFamily="34" charset="0"/>
                <a:cs typeface="Helvetica" panose="020B0604020202020204" pitchFamily="34" charset="0"/>
              </a:rPr>
              <a:t>Worthy of special note with a most attractive communal lounge; spacious laundry room; quality visitor suite; library and superb communal gardens. There is an age restriction on the development, and residents must be aged 60 years or over.</a:t>
            </a:r>
          </a:p>
          <a:p>
            <a:endParaRPr lang="en-GB" sz="1400" dirty="0">
              <a:latin typeface="Helvetica" panose="020B0604020202020204" pitchFamily="34" charset="0"/>
              <a:cs typeface="Helvetica" panose="020B0604020202020204" pitchFamily="34" charset="0"/>
            </a:endParaRPr>
          </a:p>
          <a:p>
            <a:endParaRPr lang="en-GB" sz="125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endParaRPr lang="en-GB" sz="125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br>
              <a:rPr lang="en-GB" sz="1800" dirty="0">
                <a:solidFill>
                  <a:srgbClr val="333333"/>
                </a:solidFill>
                <a:effectLst/>
                <a:latin typeface="Helvetica" panose="020B0604020202020204" pitchFamily="34" charset="0"/>
                <a:ea typeface="Times New Roman" panose="02020603050405020304" pitchFamily="18" charset="0"/>
                <a:cs typeface="Helvetica-Bold"/>
              </a:rPr>
            </a:br>
            <a:endParaRPr lang="en-US" sz="1100" dirty="0">
              <a:latin typeface="Helvetica" pitchFamily="2" charset="0"/>
            </a:endParaRPr>
          </a:p>
        </p:txBody>
      </p:sp>
      <p:sp>
        <p:nvSpPr>
          <p:cNvPr id="13" name="TextBox 12">
            <a:extLst>
              <a:ext uri="{FF2B5EF4-FFF2-40B4-BE49-F238E27FC236}">
                <a16:creationId xmlns:a16="http://schemas.microsoft.com/office/drawing/2014/main" id="{96F289B2-C3D7-742F-AA5D-DB0F07127B74}"/>
              </a:ext>
            </a:extLst>
          </p:cNvPr>
          <p:cNvSpPr txBox="1"/>
          <p:nvPr/>
        </p:nvSpPr>
        <p:spPr>
          <a:xfrm>
            <a:off x="8106563" y="522605"/>
            <a:ext cx="6429244" cy="9625712"/>
          </a:xfrm>
          <a:prstGeom prst="rect">
            <a:avLst/>
          </a:prstGeom>
          <a:noFill/>
        </p:spPr>
        <p:txBody>
          <a:bodyPr wrap="square" rtlCol="0">
            <a:spAutoFit/>
          </a:bodyPr>
          <a:lstStyle/>
          <a:p>
            <a:r>
              <a:rPr lang="en-GB" sz="1400" b="1" dirty="0">
                <a:latin typeface="Helvetica" panose="020B0604020202020204" pitchFamily="34" charset="0"/>
                <a:cs typeface="Helvetica" panose="020B0604020202020204" pitchFamily="34" charset="0"/>
              </a:rPr>
              <a:t>OUTSIDE: </a:t>
            </a:r>
            <a:r>
              <a:rPr lang="en-GB" sz="1400" dirty="0">
                <a:latin typeface="Helvetica" panose="020B0604020202020204" pitchFamily="34" charset="0"/>
                <a:cs typeface="Helvetica" panose="020B0604020202020204" pitchFamily="34" charset="0"/>
              </a:rPr>
              <a:t>The property enjoys superb communal landscaped gardens offering an array of colour with a gazebo and various seating areas. There is also a secure parking area with parking spaces subject to availability. Charging point for mobility scooter.</a:t>
            </a:r>
          </a:p>
          <a:p>
            <a:endParaRPr lang="en-GB" sz="1400" dirty="0">
              <a:latin typeface="Helvetica" panose="020B0604020202020204" pitchFamily="34" charset="0"/>
              <a:cs typeface="Helvetica" panose="020B0604020202020204" pitchFamily="34" charset="0"/>
            </a:endParaRPr>
          </a:p>
          <a:p>
            <a:r>
              <a:rPr lang="en-GB" sz="1400" b="1" dirty="0">
                <a:latin typeface="Helvetica" panose="020B0604020202020204" pitchFamily="34" charset="0"/>
                <a:cs typeface="Helvetica" panose="020B0604020202020204" pitchFamily="34" charset="0"/>
              </a:rPr>
              <a:t>TENURE AND OUTGOINGS: </a:t>
            </a:r>
            <a:r>
              <a:rPr lang="en-GB" sz="1400" dirty="0">
                <a:latin typeface="Helvetica" panose="020B0604020202020204" pitchFamily="34" charset="0"/>
                <a:cs typeface="Helvetica" panose="020B0604020202020204" pitchFamily="34" charset="0"/>
              </a:rPr>
              <a:t>To be confirmed.</a:t>
            </a:r>
          </a:p>
          <a:p>
            <a:endParaRPr lang="en-GB" sz="1200" b="1" dirty="0">
              <a:solidFill>
                <a:srgbClr val="333333"/>
              </a:solidFill>
              <a:latin typeface="Helvetica" panose="020B0604020202020204" pitchFamily="34" charset="0"/>
              <a:ea typeface="Times New Roman" panose="02020603050405020304" pitchFamily="18" charset="0"/>
              <a:cs typeface="Helvetica-Bold"/>
            </a:endParaRPr>
          </a:p>
          <a:p>
            <a:endParaRPr lang="en-GB" sz="1200" b="1" dirty="0">
              <a:solidFill>
                <a:srgbClr val="333333"/>
              </a:solidFill>
              <a:latin typeface="Helvetica" panose="020B0604020202020204" pitchFamily="34" charset="0"/>
              <a:ea typeface="Times New Roman" panose="02020603050405020304" pitchFamily="18" charset="0"/>
              <a:cs typeface="Helvetica-Bold"/>
            </a:endParaRPr>
          </a:p>
          <a:p>
            <a:r>
              <a:rPr lang="en-GB" sz="1200" b="1" dirty="0">
                <a:solidFill>
                  <a:srgbClr val="333333"/>
                </a:solidFill>
                <a:effectLst/>
                <a:latin typeface="Helvetica" panose="020B0604020202020204" pitchFamily="34" charset="0"/>
                <a:ea typeface="Times New Roman" panose="02020603050405020304" pitchFamily="18" charset="0"/>
                <a:cs typeface="Helvetica-Bold"/>
              </a:rPr>
              <a:t>FLOOR PLAN: </a:t>
            </a: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dirty="0">
              <a:solidFill>
                <a:srgbClr val="333333"/>
              </a:solidFill>
              <a:latin typeface="Helvetica" panose="020B0604020202020204" pitchFamily="34" charset="0"/>
              <a:ea typeface="Times New Roman" panose="02020603050405020304" pitchFamily="18" charset="0"/>
            </a:endParaRPr>
          </a:p>
          <a:p>
            <a:endParaRPr lang="en-GB" sz="1250" dirty="0">
              <a:solidFill>
                <a:srgbClr val="333333"/>
              </a:solidFill>
              <a:effectLst/>
              <a:latin typeface="Helvetica" panose="020B0604020202020204" pitchFamily="34" charset="0"/>
              <a:ea typeface="Times New Roman" panose="02020603050405020304" pitchFamily="18" charset="0"/>
            </a:endParaRPr>
          </a:p>
          <a:p>
            <a:endParaRPr lang="en-GB" sz="1250" dirty="0">
              <a:effectLst/>
              <a:latin typeface="Times New Roman" panose="02020603050405020304" pitchFamily="18" charset="0"/>
              <a:ea typeface="Times New Roman" panose="02020603050405020304" pitchFamily="18" charset="0"/>
            </a:endParaRPr>
          </a:p>
        </p:txBody>
      </p:sp>
      <p:pic>
        <p:nvPicPr>
          <p:cNvPr id="3" name="Picture 2" descr="A floor plan of a house&#10;&#10;Description automatically generated">
            <a:extLst>
              <a:ext uri="{FF2B5EF4-FFF2-40B4-BE49-F238E27FC236}">
                <a16:creationId xmlns:a16="http://schemas.microsoft.com/office/drawing/2014/main" id="{CAD94068-F58B-5FBA-112E-928E0CCD960F}"/>
              </a:ext>
            </a:extLst>
          </p:cNvPr>
          <p:cNvPicPr>
            <a:picLocks noChangeAspect="1"/>
          </p:cNvPicPr>
          <p:nvPr/>
        </p:nvPicPr>
        <p:blipFill>
          <a:blip r:embed="rId2"/>
          <a:stretch>
            <a:fillRect/>
          </a:stretch>
        </p:blipFill>
        <p:spPr>
          <a:xfrm>
            <a:off x="8884601" y="2880476"/>
            <a:ext cx="4578858" cy="4930859"/>
          </a:xfrm>
          <a:prstGeom prst="rect">
            <a:avLst/>
          </a:prstGeom>
        </p:spPr>
      </p:pic>
    </p:spTree>
    <p:extLst>
      <p:ext uri="{BB962C8B-B14F-4D97-AF65-F5344CB8AC3E}">
        <p14:creationId xmlns:p14="http://schemas.microsoft.com/office/powerpoint/2010/main" val="2682191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247</TotalTime>
  <Words>779</Words>
  <Application>Microsoft Office PowerPoint</Application>
  <PresentationFormat>Custom</PresentationFormat>
  <Paragraphs>107</Paragraphs>
  <Slides>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vt:i4>
      </vt:variant>
    </vt:vector>
  </HeadingPairs>
  <TitlesOfParts>
    <vt:vector size="11" baseType="lpstr">
      <vt:lpstr>Arial</vt:lpstr>
      <vt:lpstr>Calibri</vt:lpstr>
      <vt:lpstr>Calibri Light</vt:lpstr>
      <vt:lpstr>Frutiger LT Std 55 Roman</vt:lpstr>
      <vt:lpstr>Helvetica</vt:lpstr>
      <vt:lpstr>HelveticaNeueLT-Medium</vt:lpstr>
      <vt:lpstr>HelveticaNeueLT-Roman</vt:lpstr>
      <vt:lpstr>Times New Roman</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Caswell</dc:creator>
  <cp:lastModifiedBy>Exmouth Office Exmouth</cp:lastModifiedBy>
  <cp:revision>25</cp:revision>
  <cp:lastPrinted>2024-06-18T12:08:20Z</cp:lastPrinted>
  <dcterms:created xsi:type="dcterms:W3CDTF">2023-03-19T13:39:10Z</dcterms:created>
  <dcterms:modified xsi:type="dcterms:W3CDTF">2024-06-20T13:16:43Z</dcterms:modified>
</cp:coreProperties>
</file>